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61" r:id="rId4"/>
    <p:sldId id="263" r:id="rId5"/>
    <p:sldId id="264" r:id="rId6"/>
    <p:sldId id="265" r:id="rId7"/>
    <p:sldId id="266" r:id="rId8"/>
    <p:sldId id="267" r:id="rId9"/>
    <p:sldId id="268" r:id="rId10"/>
    <p:sldId id="269" r:id="rId11"/>
    <p:sldId id="270" r:id="rId12"/>
    <p:sldId id="271" r:id="rId13"/>
  </p:sldIdLst>
  <p:sldSz cx="9144000" cy="6858000" type="screen4x3"/>
  <p:notesSz cx="7315200" cy="96012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guide orient="horz" pos="3024"/>
        <p:guide pos="23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ACE12E-6AF4-4297-B1FE-A038CB5D7521}"/>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p>
        </p:txBody>
      </p:sp>
      <p:sp>
        <p:nvSpPr>
          <p:cNvPr id="3" name="Date Placeholder 2">
            <a:extLst>
              <a:ext uri="{FF2B5EF4-FFF2-40B4-BE49-F238E27FC236}">
                <a16:creationId xmlns:a16="http://schemas.microsoft.com/office/drawing/2014/main" id="{567FDA7B-9AB1-40E0-A780-D28F0CF81FFC}"/>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dirty="0"/>
              <a:t>3/21/2021 pm</a:t>
            </a:r>
          </a:p>
        </p:txBody>
      </p:sp>
      <p:sp>
        <p:nvSpPr>
          <p:cNvPr id="4" name="Footer Placeholder 3">
            <a:extLst>
              <a:ext uri="{FF2B5EF4-FFF2-40B4-BE49-F238E27FC236}">
                <a16:creationId xmlns:a16="http://schemas.microsoft.com/office/drawing/2014/main" id="{67DB9999-A659-45A4-98B8-BD94C6D3C847}"/>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dirty="0"/>
              <a:t>Micky Galloway</a:t>
            </a:r>
          </a:p>
        </p:txBody>
      </p:sp>
      <p:sp>
        <p:nvSpPr>
          <p:cNvPr id="5" name="Slide Number Placeholder 4">
            <a:extLst>
              <a:ext uri="{FF2B5EF4-FFF2-40B4-BE49-F238E27FC236}">
                <a16:creationId xmlns:a16="http://schemas.microsoft.com/office/drawing/2014/main" id="{A876F44F-F6A5-475F-9C7E-84D92AF14ABC}"/>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FC310B1B-3A50-496E-B2C1-B3947D9D8D02}" type="slidenum">
              <a:rPr lang="en-US" sz="1000"/>
              <a:t>‹#›</a:t>
            </a:fld>
            <a:endParaRPr 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1"/>
            <a:ext cx="3169920" cy="480060"/>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a:defRPr sz="1200"/>
            </a:lvl1pPr>
          </a:lstStyle>
          <a:p>
            <a:endParaRPr lang="ru-RU"/>
          </a:p>
        </p:txBody>
      </p:sp>
      <p:sp>
        <p:nvSpPr>
          <p:cNvPr id="69635" name="Rectangle 3"/>
          <p:cNvSpPr>
            <a:spLocks noGrp="1" noChangeArrowheads="1"/>
          </p:cNvSpPr>
          <p:nvPr>
            <p:ph type="dt" idx="1"/>
          </p:nvPr>
        </p:nvSpPr>
        <p:spPr bwMode="auto">
          <a:xfrm>
            <a:off x="4143587" y="1"/>
            <a:ext cx="3169920" cy="480060"/>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algn="r">
              <a:defRPr sz="1200"/>
            </a:lvl1pPr>
          </a:lstStyle>
          <a:p>
            <a:r>
              <a:rPr lang="en-US"/>
              <a:t>3/21/2021 pm</a:t>
            </a:r>
            <a:endParaRPr lang="ru-RU"/>
          </a:p>
        </p:txBody>
      </p:sp>
      <p:sp>
        <p:nvSpPr>
          <p:cNvPr id="69636"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a:effectLst/>
        </p:spPr>
      </p:sp>
      <p:sp>
        <p:nvSpPr>
          <p:cNvPr id="69637" name="Rectangle 5"/>
          <p:cNvSpPr>
            <a:spLocks noGrp="1" noChangeArrowheads="1"/>
          </p:cNvSpPr>
          <p:nvPr>
            <p:ph type="body" sz="quarter" idx="3"/>
          </p:nvPr>
        </p:nvSpPr>
        <p:spPr bwMode="auto">
          <a:xfrm>
            <a:off x="731521" y="4560571"/>
            <a:ext cx="5852160" cy="4320540"/>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
        <p:nvSpPr>
          <p:cNvPr id="6963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a:defRPr sz="1200"/>
            </a:lvl1pPr>
          </a:lstStyle>
          <a:p>
            <a:r>
              <a:rPr lang="en-US"/>
              <a:t>Micky Galloway</a:t>
            </a:r>
            <a:endParaRPr lang="ru-RU"/>
          </a:p>
        </p:txBody>
      </p:sp>
      <p:sp>
        <p:nvSpPr>
          <p:cNvPr id="69639"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algn="r">
              <a:defRPr sz="1200"/>
            </a:lvl1pPr>
          </a:lstStyle>
          <a:p>
            <a:fld id="{4DAF83AC-9E8E-4C68-9215-6568148FD7F6}" type="slidenum">
              <a:rPr lang="ru-RU"/>
              <a:pPr/>
              <a:t>‹#›</a:t>
            </a:fld>
            <a:endParaRPr lang="ru-RU"/>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68313" y="2349500"/>
            <a:ext cx="4032250" cy="893763"/>
          </a:xfrm>
          <a:effectLst>
            <a:outerShdw dist="17961" dir="2700000" algn="ctr" rotWithShape="0">
              <a:schemeClr val="bg2"/>
            </a:outerShdw>
          </a:effectLst>
        </p:spPr>
        <p:txBody>
          <a:bodyPr/>
          <a:lstStyle>
            <a:lvl1pPr>
              <a:defRPr sz="1800" b="1"/>
            </a:lvl1pPr>
          </a:lstStyle>
          <a:p>
            <a:r>
              <a:rPr lang="ru-RU"/>
              <a:t>Click to edit Master title style</a:t>
            </a:r>
          </a:p>
        </p:txBody>
      </p:sp>
      <p:sp>
        <p:nvSpPr>
          <p:cNvPr id="5123" name="Rectangle 3"/>
          <p:cNvSpPr>
            <a:spLocks noGrp="1" noChangeArrowheads="1"/>
          </p:cNvSpPr>
          <p:nvPr>
            <p:ph type="subTitle" idx="1"/>
          </p:nvPr>
        </p:nvSpPr>
        <p:spPr>
          <a:xfrm>
            <a:off x="468313" y="3141663"/>
            <a:ext cx="4032250" cy="503237"/>
          </a:xfrm>
          <a:effectLst>
            <a:outerShdw dist="17961" dir="2700000" algn="ctr" rotWithShape="0">
              <a:schemeClr val="bg2"/>
            </a:outerShdw>
          </a:effectLst>
        </p:spPr>
        <p:txBody>
          <a:bodyPr/>
          <a:lstStyle>
            <a:lvl1pPr marL="0" indent="0">
              <a:buFontTx/>
              <a:buNone/>
              <a:defRPr sz="1200" b="1"/>
            </a:lvl1pPr>
          </a:lstStyle>
          <a:p>
            <a:r>
              <a:rPr lang="ru-RU"/>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96075" y="1412875"/>
            <a:ext cx="1908175" cy="51133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971550" y="1412875"/>
            <a:ext cx="5572125" cy="51133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971550" y="2060575"/>
            <a:ext cx="3703638" cy="4465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827588" y="2060575"/>
            <a:ext cx="3705225" cy="4465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1412875"/>
            <a:ext cx="7561262" cy="5080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bodyPr>
          <a:lstStyle/>
          <a:p>
            <a:pPr lvl="0"/>
            <a:r>
              <a:rPr lang="ru-RU"/>
              <a:t>Click to edit Master title style</a:t>
            </a:r>
          </a:p>
        </p:txBody>
      </p:sp>
      <p:sp>
        <p:nvSpPr>
          <p:cNvPr id="1027" name="Rectangle 3"/>
          <p:cNvSpPr>
            <a:spLocks noGrp="1" noChangeArrowheads="1"/>
          </p:cNvSpPr>
          <p:nvPr>
            <p:ph type="body" idx="1"/>
          </p:nvPr>
        </p:nvSpPr>
        <p:spPr bwMode="auto">
          <a:xfrm>
            <a:off x="971550" y="2060575"/>
            <a:ext cx="7561263" cy="4465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2400">
          <a:solidFill>
            <a:schemeClr val="tx2"/>
          </a:solidFill>
          <a:latin typeface="+mj-lt"/>
          <a:ea typeface="+mj-ea"/>
          <a:cs typeface="+mj-cs"/>
        </a:defRPr>
      </a:lvl1pPr>
      <a:lvl2pPr algn="l" rtl="0" fontAlgn="base">
        <a:spcBef>
          <a:spcPct val="0"/>
        </a:spcBef>
        <a:spcAft>
          <a:spcPct val="0"/>
        </a:spcAft>
        <a:defRPr sz="2400">
          <a:solidFill>
            <a:schemeClr val="tx2"/>
          </a:solidFill>
          <a:latin typeface="Arial" charset="0"/>
        </a:defRPr>
      </a:lvl2pPr>
      <a:lvl3pPr algn="l" rtl="0" fontAlgn="base">
        <a:spcBef>
          <a:spcPct val="0"/>
        </a:spcBef>
        <a:spcAft>
          <a:spcPct val="0"/>
        </a:spcAft>
        <a:defRPr sz="2400">
          <a:solidFill>
            <a:schemeClr val="tx2"/>
          </a:solidFill>
          <a:latin typeface="Arial" charset="0"/>
        </a:defRPr>
      </a:lvl3pPr>
      <a:lvl4pPr algn="l" rtl="0" fontAlgn="base">
        <a:spcBef>
          <a:spcPct val="0"/>
        </a:spcBef>
        <a:spcAft>
          <a:spcPct val="0"/>
        </a:spcAft>
        <a:defRPr sz="2400">
          <a:solidFill>
            <a:schemeClr val="tx2"/>
          </a:solidFill>
          <a:latin typeface="Arial" charset="0"/>
        </a:defRPr>
      </a:lvl4pPr>
      <a:lvl5pPr algn="l" rtl="0" fontAlgn="base">
        <a:spcBef>
          <a:spcPct val="0"/>
        </a:spcBef>
        <a:spcAft>
          <a:spcPct val="0"/>
        </a:spcAft>
        <a:defRPr sz="2400">
          <a:solidFill>
            <a:schemeClr val="tx2"/>
          </a:solidFill>
          <a:latin typeface="Arial" charset="0"/>
        </a:defRPr>
      </a:lvl5pPr>
      <a:lvl6pPr marL="457200" algn="l" rtl="0" fontAlgn="base">
        <a:spcBef>
          <a:spcPct val="0"/>
        </a:spcBef>
        <a:spcAft>
          <a:spcPct val="0"/>
        </a:spcAft>
        <a:defRPr sz="2400">
          <a:solidFill>
            <a:schemeClr val="tx2"/>
          </a:solidFill>
          <a:latin typeface="Arial" charset="0"/>
        </a:defRPr>
      </a:lvl6pPr>
      <a:lvl7pPr marL="914400" algn="l" rtl="0" fontAlgn="base">
        <a:spcBef>
          <a:spcPct val="0"/>
        </a:spcBef>
        <a:spcAft>
          <a:spcPct val="0"/>
        </a:spcAft>
        <a:defRPr sz="2400">
          <a:solidFill>
            <a:schemeClr val="tx2"/>
          </a:solidFill>
          <a:latin typeface="Arial" charset="0"/>
        </a:defRPr>
      </a:lvl7pPr>
      <a:lvl8pPr marL="1371600" algn="l" rtl="0" fontAlgn="base">
        <a:spcBef>
          <a:spcPct val="0"/>
        </a:spcBef>
        <a:spcAft>
          <a:spcPct val="0"/>
        </a:spcAft>
        <a:defRPr sz="2400">
          <a:solidFill>
            <a:schemeClr val="tx2"/>
          </a:solidFill>
          <a:latin typeface="Arial" charset="0"/>
        </a:defRPr>
      </a:lvl8pPr>
      <a:lvl9pPr marL="1828800" algn="l" rtl="0" fontAlgn="base">
        <a:spcBef>
          <a:spcPct val="0"/>
        </a:spcBef>
        <a:spcAft>
          <a:spcPct val="0"/>
        </a:spcAft>
        <a:defRPr sz="2400">
          <a:solidFill>
            <a:schemeClr val="tx2"/>
          </a:solidFill>
          <a:latin typeface="Arial" charset="0"/>
        </a:defRPr>
      </a:lvl9pPr>
    </p:titleStyle>
    <p:bodyStyle>
      <a:lvl1pPr marL="342900" indent="-342900" algn="l" rtl="0" fontAlgn="base">
        <a:spcBef>
          <a:spcPct val="20000"/>
        </a:spcBef>
        <a:spcAft>
          <a:spcPct val="0"/>
        </a:spcAft>
        <a:buChar char="•"/>
        <a:defRPr>
          <a:solidFill>
            <a:schemeClr val="tx2"/>
          </a:solidFill>
          <a:latin typeface="+mn-lt"/>
          <a:ea typeface="+mn-ea"/>
          <a:cs typeface="+mn-cs"/>
        </a:defRPr>
      </a:lvl1pPr>
      <a:lvl2pPr marL="742950" indent="-285750" algn="l" rtl="0" fontAlgn="base">
        <a:spcBef>
          <a:spcPct val="20000"/>
        </a:spcBef>
        <a:spcAft>
          <a:spcPct val="0"/>
        </a:spcAft>
        <a:buChar char="–"/>
        <a:defRPr b="1">
          <a:solidFill>
            <a:schemeClr val="tx2"/>
          </a:solidFill>
          <a:latin typeface="+mn-lt"/>
        </a:defRPr>
      </a:lvl2pPr>
      <a:lvl3pPr marL="1143000" indent="-228600" algn="l" rtl="0" fontAlgn="base">
        <a:spcBef>
          <a:spcPct val="20000"/>
        </a:spcBef>
        <a:spcAft>
          <a:spcPct val="0"/>
        </a:spcAft>
        <a:buChar char="•"/>
        <a:defRPr>
          <a:solidFill>
            <a:schemeClr val="tx2"/>
          </a:solidFill>
          <a:latin typeface="+mn-lt"/>
        </a:defRPr>
      </a:lvl3pPr>
      <a:lvl4pPr marL="1600200" indent="-228600" algn="l" rtl="0" fontAlgn="base">
        <a:spcBef>
          <a:spcPct val="20000"/>
        </a:spcBef>
        <a:spcAft>
          <a:spcPct val="0"/>
        </a:spcAft>
        <a:buChar char="–"/>
        <a:defRPr>
          <a:solidFill>
            <a:schemeClr val="tx2"/>
          </a:solidFill>
          <a:latin typeface="+mn-lt"/>
        </a:defRPr>
      </a:lvl4pPr>
      <a:lvl5pPr marL="2057400" indent="-228600" algn="l" rtl="0" fontAlgn="base">
        <a:spcBef>
          <a:spcPct val="20000"/>
        </a:spcBef>
        <a:spcAft>
          <a:spcPct val="0"/>
        </a:spcAft>
        <a:buChar char="»"/>
        <a:defRPr>
          <a:solidFill>
            <a:schemeClr val="tx2"/>
          </a:solidFill>
          <a:latin typeface="+mn-lt"/>
        </a:defRPr>
      </a:lvl5pPr>
      <a:lvl6pPr marL="2514600" indent="-228600" algn="l" rtl="0" fontAlgn="base">
        <a:spcBef>
          <a:spcPct val="20000"/>
        </a:spcBef>
        <a:spcAft>
          <a:spcPct val="0"/>
        </a:spcAft>
        <a:buChar char="»"/>
        <a:defRPr>
          <a:solidFill>
            <a:schemeClr val="tx2"/>
          </a:solidFill>
          <a:latin typeface="+mn-lt"/>
        </a:defRPr>
      </a:lvl6pPr>
      <a:lvl7pPr marL="2971800" indent="-228600" algn="l" rtl="0" fontAlgn="base">
        <a:spcBef>
          <a:spcPct val="20000"/>
        </a:spcBef>
        <a:spcAft>
          <a:spcPct val="0"/>
        </a:spcAft>
        <a:buChar char="»"/>
        <a:defRPr>
          <a:solidFill>
            <a:schemeClr val="tx2"/>
          </a:solidFill>
          <a:latin typeface="+mn-lt"/>
        </a:defRPr>
      </a:lvl7pPr>
      <a:lvl8pPr marL="3429000" indent="-228600" algn="l" rtl="0" fontAlgn="base">
        <a:spcBef>
          <a:spcPct val="20000"/>
        </a:spcBef>
        <a:spcAft>
          <a:spcPct val="0"/>
        </a:spcAft>
        <a:buChar char="»"/>
        <a:defRPr>
          <a:solidFill>
            <a:schemeClr val="tx2"/>
          </a:solidFill>
          <a:latin typeface="+mn-lt"/>
        </a:defRPr>
      </a:lvl8pPr>
      <a:lvl9pPr marL="3886200" indent="-228600" algn="l" rtl="0" fontAlgn="base">
        <a:spcBef>
          <a:spcPct val="20000"/>
        </a:spcBef>
        <a:spcAft>
          <a:spcPct val="0"/>
        </a:spcAft>
        <a:buChar char="»"/>
        <a:defRPr>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213048" y="342511"/>
            <a:ext cx="4612059" cy="2862322"/>
          </a:xfrm>
          <a:noFill/>
        </p:spPr>
        <p:txBody>
          <a:bodyPr>
            <a:spAutoFit/>
          </a:bodyPr>
          <a:lstStyle/>
          <a:p>
            <a:r>
              <a:rPr lang="en-US" sz="6000" b="1" baseline="0" dirty="0"/>
              <a:t>Saints In Caesar’s Household</a:t>
            </a:r>
            <a:endParaRPr lang="uk-UA" sz="2400" dirty="0"/>
          </a:p>
        </p:txBody>
      </p:sp>
      <p:sp>
        <p:nvSpPr>
          <p:cNvPr id="34819" name="Rectangle 3"/>
          <p:cNvSpPr>
            <a:spLocks noGrp="1" noChangeArrowheads="1"/>
          </p:cNvSpPr>
          <p:nvPr>
            <p:ph type="subTitle" idx="1"/>
          </p:nvPr>
        </p:nvSpPr>
        <p:spPr>
          <a:xfrm>
            <a:off x="179512" y="3353941"/>
            <a:ext cx="4823891" cy="590931"/>
          </a:xfrm>
        </p:spPr>
        <p:txBody>
          <a:bodyPr>
            <a:spAutoFit/>
          </a:bodyPr>
          <a:lstStyle/>
          <a:p>
            <a:pPr>
              <a:lnSpc>
                <a:spcPct val="90000"/>
              </a:lnSpc>
            </a:pPr>
            <a:r>
              <a:rPr lang="en-US" sz="3600" b="1" dirty="0"/>
              <a:t>Philippians 4:21-22</a:t>
            </a:r>
            <a:endParaRPr lang="en-US" sz="3600" dirty="0"/>
          </a:p>
        </p:txBody>
      </p:sp>
      <p:sp>
        <p:nvSpPr>
          <p:cNvPr id="5" name="TextBox 4">
            <a:extLst>
              <a:ext uri="{FF2B5EF4-FFF2-40B4-BE49-F238E27FC236}">
                <a16:creationId xmlns:a16="http://schemas.microsoft.com/office/drawing/2014/main" id="{D1FDDEFC-2B0B-4AD4-90E9-44923D40F756}"/>
              </a:ext>
            </a:extLst>
          </p:cNvPr>
          <p:cNvSpPr txBox="1"/>
          <p:nvPr/>
        </p:nvSpPr>
        <p:spPr>
          <a:xfrm>
            <a:off x="0" y="6581001"/>
            <a:ext cx="5453682" cy="276999"/>
          </a:xfrm>
          <a:prstGeom prst="rect">
            <a:avLst/>
          </a:prstGeom>
          <a:noFill/>
        </p:spPr>
        <p:txBody>
          <a:bodyPr wrap="square">
            <a:spAutoFit/>
          </a:bodyPr>
          <a:lstStyle/>
          <a:p>
            <a:r>
              <a:rPr lang="en-US" sz="1200" dirty="0"/>
              <a:t>https://poweredtemplate.com/03886/0/index.html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3608" y="1268760"/>
            <a:ext cx="7561262" cy="857339"/>
          </a:xfrm>
        </p:spPr>
        <p:txBody>
          <a:bodyPr>
            <a:spAutoFit/>
          </a:bodyPr>
          <a:lstStyle/>
          <a:p>
            <a:r>
              <a:rPr lang="en-US" sz="4800" baseline="0" dirty="0"/>
              <a:t>Lessons To Be Learned.</a:t>
            </a:r>
            <a:endParaRPr lang="en-US" sz="28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1020738" y="2159917"/>
            <a:ext cx="7849492" cy="4327338"/>
          </a:xfrm>
        </p:spPr>
        <p:txBody>
          <a:bodyPr>
            <a:spAutoFit/>
          </a:bodyPr>
          <a:lstStyle/>
          <a:p>
            <a:pPr marL="0" indent="0">
              <a:buNone/>
            </a:pPr>
            <a:r>
              <a:rPr lang="en-US" sz="2800" b="1" baseline="0" dirty="0"/>
              <a:t>Romans 12 spells it out.</a:t>
            </a:r>
          </a:p>
          <a:p>
            <a:pPr>
              <a:buNone/>
            </a:pPr>
            <a:endParaRPr lang="en-US" sz="2400" baseline="0" dirty="0"/>
          </a:p>
          <a:p>
            <a:pPr>
              <a:buNone/>
            </a:pPr>
            <a:r>
              <a:rPr lang="en-US" sz="2800" baseline="0" dirty="0"/>
              <a:t>1.	Sacrificial life. Verse 1</a:t>
            </a:r>
          </a:p>
          <a:p>
            <a:pPr>
              <a:buNone/>
            </a:pPr>
            <a:r>
              <a:rPr lang="en-US" sz="2800" baseline="0" dirty="0"/>
              <a:t>2.	Willful transformation by renewing our minds through the word of God. Verse 2;</a:t>
            </a:r>
            <a:br>
              <a:rPr lang="en-US" sz="2800" baseline="0" dirty="0"/>
            </a:br>
            <a:r>
              <a:rPr lang="en-US" sz="2800" baseline="0" dirty="0"/>
              <a:t>cf. Colossians 3:10</a:t>
            </a:r>
          </a:p>
          <a:p>
            <a:pPr>
              <a:buNone/>
            </a:pPr>
            <a:r>
              <a:rPr lang="en-US" sz="2800" baseline="0" dirty="0"/>
              <a:t>3.	Think soberly about ourselves. Verses 3-8</a:t>
            </a:r>
          </a:p>
          <a:p>
            <a:pPr>
              <a:buNone/>
            </a:pPr>
            <a:r>
              <a:rPr lang="en-US" sz="2800" baseline="0" dirty="0"/>
              <a:t>4.	Develop a wholesome appetite for that which is good. Verse 9</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652363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3608" y="1268760"/>
            <a:ext cx="7561262" cy="857339"/>
          </a:xfrm>
        </p:spPr>
        <p:txBody>
          <a:bodyPr>
            <a:spAutoFit/>
          </a:bodyPr>
          <a:lstStyle/>
          <a:p>
            <a:r>
              <a:rPr lang="en-US" sz="4800" baseline="0" dirty="0"/>
              <a:t>Lessons To Be Learned.</a:t>
            </a:r>
            <a:endParaRPr lang="en-US" sz="28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1020738" y="2159917"/>
            <a:ext cx="7849492" cy="4413516"/>
          </a:xfrm>
        </p:spPr>
        <p:txBody>
          <a:bodyPr>
            <a:spAutoFit/>
          </a:bodyPr>
          <a:lstStyle/>
          <a:p>
            <a:pPr marL="0" indent="0">
              <a:buNone/>
            </a:pPr>
            <a:r>
              <a:rPr lang="en-US" sz="2800" b="1" baseline="0" dirty="0"/>
              <a:t>Romans 12 spells it out.</a:t>
            </a:r>
          </a:p>
          <a:p>
            <a:pPr marL="0" indent="0">
              <a:buNone/>
            </a:pPr>
            <a:endParaRPr lang="en-US" sz="2400" baseline="0" dirty="0"/>
          </a:p>
          <a:p>
            <a:pPr>
              <a:buNone/>
            </a:pPr>
            <a:r>
              <a:rPr lang="en-US" sz="2800" dirty="0"/>
              <a:t>5.	Love the brethren. Verse 10</a:t>
            </a:r>
          </a:p>
          <a:p>
            <a:pPr>
              <a:buNone/>
            </a:pPr>
            <a:r>
              <a:rPr lang="en-US" sz="2800" dirty="0"/>
              <a:t>6.	Be </a:t>
            </a:r>
            <a:r>
              <a:rPr lang="en-US" sz="2800" i="1" dirty="0"/>
              <a:t>“fervent.” </a:t>
            </a:r>
            <a:r>
              <a:rPr lang="en-US" sz="2800" dirty="0"/>
              <a:t>Verse 11</a:t>
            </a:r>
          </a:p>
          <a:p>
            <a:pPr>
              <a:buNone/>
            </a:pPr>
            <a:r>
              <a:rPr lang="en-US" sz="2800" dirty="0"/>
              <a:t>7.	Hopeful endurance and prayer. Verse 12</a:t>
            </a:r>
          </a:p>
          <a:p>
            <a:pPr>
              <a:buNone/>
            </a:pPr>
            <a:r>
              <a:rPr lang="en-US" sz="2800" dirty="0"/>
              <a:t>8.	Proper attitude and action toward others. </a:t>
            </a:r>
            <a:br>
              <a:rPr lang="en-US" sz="2800" dirty="0"/>
            </a:br>
            <a:r>
              <a:rPr lang="en-US" sz="2800" dirty="0"/>
              <a:t>Verses 13-20</a:t>
            </a:r>
          </a:p>
          <a:p>
            <a:pPr>
              <a:buNone/>
            </a:pPr>
            <a:r>
              <a:rPr lang="en-US" sz="2800" dirty="0"/>
              <a:t>9.	</a:t>
            </a:r>
            <a:r>
              <a:rPr lang="en-US" sz="2800" i="1" dirty="0"/>
              <a:t>“Be not overcome of evil, but overcome evil with good.”</a:t>
            </a:r>
            <a:r>
              <a:rPr lang="en-US" sz="2800" dirty="0"/>
              <a:t> Verse 21</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978651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3608" y="1268760"/>
            <a:ext cx="7561262" cy="857339"/>
          </a:xfrm>
        </p:spPr>
        <p:txBody>
          <a:bodyPr>
            <a:spAutoFit/>
          </a:bodyPr>
          <a:lstStyle/>
          <a:p>
            <a:r>
              <a:rPr lang="en-US" sz="4800" baseline="0" dirty="0"/>
              <a:t>Lessons To Be Learned.</a:t>
            </a:r>
            <a:endParaRPr lang="en-US" sz="28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827584" y="2159917"/>
            <a:ext cx="8042646" cy="3862596"/>
          </a:xfrm>
        </p:spPr>
        <p:txBody>
          <a:bodyPr wrap="square">
            <a:spAutoFit/>
          </a:bodyPr>
          <a:lstStyle/>
          <a:p>
            <a:pPr>
              <a:buFont typeface="Wingdings" panose="05000000000000000000" pitchFamily="2" charset="2"/>
              <a:buChar char="Ø"/>
            </a:pPr>
            <a:r>
              <a:rPr lang="en-US" sz="2500" baseline="0" dirty="0"/>
              <a:t>They did not have to conform with the materialism and worldliness that surrounded them. Romans 6,</a:t>
            </a:r>
            <a:r>
              <a:rPr lang="en-US" sz="2500" dirty="0"/>
              <a:t> especially verse 21</a:t>
            </a:r>
            <a:endParaRPr lang="en-US" sz="2500" baseline="0" dirty="0"/>
          </a:p>
          <a:p>
            <a:pPr>
              <a:buFont typeface="Wingdings" panose="05000000000000000000" pitchFamily="2" charset="2"/>
              <a:buChar char="Ø"/>
            </a:pPr>
            <a:r>
              <a:rPr lang="en-US" sz="2500" baseline="0" dirty="0"/>
              <a:t>They never thought they had to settle for a lower standard of morality because of the evil around them.</a:t>
            </a:r>
          </a:p>
          <a:p>
            <a:pPr>
              <a:buFont typeface="Wingdings" panose="05000000000000000000" pitchFamily="2" charset="2"/>
              <a:buChar char="Ø"/>
            </a:pPr>
            <a:r>
              <a:rPr lang="en-US" sz="2500" baseline="0" dirty="0"/>
              <a:t>The world can be conquered. Romans 8:31-39, 18</a:t>
            </a:r>
          </a:p>
          <a:p>
            <a:pPr>
              <a:buFont typeface="Wingdings" panose="05000000000000000000" pitchFamily="2" charset="2"/>
              <a:buChar char="Ø"/>
            </a:pPr>
            <a:r>
              <a:rPr lang="en-US" sz="2500" baseline="0" dirty="0"/>
              <a:t>Made for saints in Caesar’s household.</a:t>
            </a:r>
            <a:br>
              <a:rPr lang="en-US" sz="2500" baseline="0" dirty="0"/>
            </a:br>
            <a:r>
              <a:rPr lang="en-US" sz="2500" baseline="0" dirty="0"/>
              <a:t>Philippians 4:22</a:t>
            </a:r>
          </a:p>
          <a:p>
            <a:pPr>
              <a:buFont typeface="Wingdings" panose="05000000000000000000" pitchFamily="2" charset="2"/>
              <a:buChar char="Ø"/>
            </a:pPr>
            <a:r>
              <a:rPr lang="en-US" sz="2500" baseline="0" dirty="0"/>
              <a:t>What about your household?</a:t>
            </a:r>
            <a:endParaRPr lang="en-US" sz="2500" i="1" dirty="0"/>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1653853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043608" y="1544196"/>
            <a:ext cx="4321175" cy="523220"/>
          </a:xfrm>
        </p:spPr>
        <p:txBody>
          <a:bodyPr>
            <a:spAutoFit/>
          </a:bodyPr>
          <a:lstStyle/>
          <a:p>
            <a:r>
              <a:rPr lang="en-US" sz="2800" b="1" dirty="0">
                <a:latin typeface="Tahoma" pitchFamily="34" charset="0"/>
              </a:rPr>
              <a:t>Rome</a:t>
            </a:r>
            <a:endParaRPr lang="uk-UA" sz="2800" b="1" dirty="0">
              <a:latin typeface="Tahoma" pitchFamily="34" charset="0"/>
            </a:endParaRPr>
          </a:p>
        </p:txBody>
      </p:sp>
      <p:sp>
        <p:nvSpPr>
          <p:cNvPr id="36867" name="Rectangle 3"/>
          <p:cNvSpPr>
            <a:spLocks noGrp="1" noChangeArrowheads="1"/>
          </p:cNvSpPr>
          <p:nvPr>
            <p:ph type="body" idx="1"/>
          </p:nvPr>
        </p:nvSpPr>
        <p:spPr>
          <a:xfrm>
            <a:off x="899593" y="2120900"/>
            <a:ext cx="7920880" cy="3711785"/>
          </a:xfrm>
        </p:spPr>
        <p:txBody>
          <a:bodyPr>
            <a:spAutoFit/>
          </a:bodyPr>
          <a:lstStyle/>
          <a:p>
            <a:pPr>
              <a:buFont typeface="Wingdings" pitchFamily="2" charset="2"/>
              <a:buChar char="Ø"/>
            </a:pPr>
            <a:r>
              <a:rPr lang="en-US" sz="2400" baseline="0" dirty="0"/>
              <a:t>Population probably the largest of the first century world. 4,100,000.</a:t>
            </a:r>
          </a:p>
          <a:p>
            <a:pPr>
              <a:buFont typeface="Wingdings" pitchFamily="2" charset="2"/>
              <a:buChar char="Ø"/>
            </a:pPr>
            <a:r>
              <a:rPr lang="en-US" sz="2400" baseline="0" dirty="0"/>
              <a:t>Not unlike today’s big cities, it had temples, shrines, theaters, etc.</a:t>
            </a:r>
          </a:p>
          <a:p>
            <a:pPr>
              <a:buFont typeface="Wingdings" pitchFamily="2" charset="2"/>
              <a:buChar char="Ø"/>
            </a:pPr>
            <a:r>
              <a:rPr lang="en-US" sz="2400" baseline="0" dirty="0"/>
              <a:t>Also had overcrowded conditions, narrow streets, unsafe neighborhoods, etc.</a:t>
            </a:r>
          </a:p>
          <a:p>
            <a:pPr>
              <a:buFont typeface="Wingdings" pitchFamily="2" charset="2"/>
              <a:buChar char="Ø"/>
            </a:pPr>
            <a:r>
              <a:rPr lang="en-US" sz="2400" baseline="0" dirty="0"/>
              <a:t>City of wealth, luxury, and poverty. (No middle class in Rome)</a:t>
            </a:r>
          </a:p>
          <a:p>
            <a:pPr>
              <a:buFont typeface="Wingdings" pitchFamily="2" charset="2"/>
              <a:buChar char="Ø"/>
            </a:pPr>
            <a:r>
              <a:rPr lang="en-US" sz="2400" baseline="0" dirty="0"/>
              <a:t>City of atheism and superstition.</a:t>
            </a:r>
          </a:p>
        </p:txBody>
      </p:sp>
      <p:sp>
        <p:nvSpPr>
          <p:cNvPr id="4" name="TextBox 3">
            <a:extLst>
              <a:ext uri="{FF2B5EF4-FFF2-40B4-BE49-F238E27FC236}">
                <a16:creationId xmlns:a16="http://schemas.microsoft.com/office/drawing/2014/main" id="{CDB5A7F8-A52D-4DAA-BEF2-E261162C3AC0}"/>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2988" y="1405265"/>
            <a:ext cx="7561262" cy="523220"/>
          </a:xfrm>
        </p:spPr>
        <p:txBody>
          <a:bodyPr>
            <a:spAutoFit/>
          </a:bodyPr>
          <a:lstStyle/>
          <a:p>
            <a:r>
              <a:rPr kumimoji="0" lang="en-US" sz="2800" b="1" i="0" u="none" strike="noStrike" kern="0" cap="none" spc="0" normalizeH="0" baseline="0" noProof="0" dirty="0">
                <a:ln>
                  <a:noFill/>
                </a:ln>
                <a:solidFill>
                  <a:srgbClr val="000000"/>
                </a:solidFill>
                <a:effectLst/>
                <a:uLnTx/>
                <a:uFillTx/>
                <a:latin typeface="Tahoma" pitchFamily="34" charset="0"/>
                <a:ea typeface="+mj-ea"/>
                <a:cs typeface="+mj-cs"/>
              </a:rPr>
              <a:t>Rome</a:t>
            </a:r>
            <a:endParaRPr lang="en-US" sz="28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971550" y="1988840"/>
            <a:ext cx="7920930" cy="4841325"/>
          </a:xfrm>
        </p:spPr>
        <p:txBody>
          <a:bodyPr>
            <a:spAutoFit/>
          </a:bodyPr>
          <a:lstStyle/>
          <a:p>
            <a:pPr>
              <a:buFont typeface="Wingdings" pitchFamily="2" charset="2"/>
              <a:buChar char="Ø"/>
            </a:pPr>
            <a:r>
              <a:rPr lang="en-US" sz="2800" b="1" baseline="0" dirty="0"/>
              <a:t>City of degeneracy and cruelty.</a:t>
            </a:r>
          </a:p>
          <a:p>
            <a:pPr>
              <a:buNone/>
            </a:pPr>
            <a:r>
              <a:rPr lang="en-US" sz="2300" baseline="0" dirty="0"/>
              <a:t>1.	Absolute authority was given to the Roman slaveholder. He could beat, maim, or even kill his slave. cf. Philemon</a:t>
            </a:r>
          </a:p>
          <a:p>
            <a:pPr>
              <a:buNone/>
            </a:pPr>
            <a:r>
              <a:rPr lang="en-US" sz="2300" baseline="0" dirty="0"/>
              <a:t>2.	Walls of temples in Rome often covered with obscenities.</a:t>
            </a:r>
          </a:p>
          <a:p>
            <a:pPr>
              <a:buNone/>
            </a:pPr>
            <a:r>
              <a:rPr lang="en-US" sz="2300" baseline="0" dirty="0"/>
              <a:t>4.	Homosexuality common. Romans 1:26-27</a:t>
            </a:r>
          </a:p>
          <a:p>
            <a:pPr marL="457200" indent="-457200">
              <a:buAutoNum type="arabicPeriod" startAt="5"/>
            </a:pPr>
            <a:r>
              <a:rPr lang="en-US" sz="2300" baseline="0" dirty="0"/>
              <a:t>Divorce prominent.</a:t>
            </a:r>
          </a:p>
          <a:p>
            <a:pPr marL="857250" lvl="1" indent="-457200"/>
            <a:r>
              <a:rPr lang="en-US" sz="2300" b="0" baseline="0" dirty="0"/>
              <a:t>Seneca wrote that “women married to be divorced and were divorced to be married; and noble Roman matrons counted the years by their discarded or discarding husbands!” cf. Romans 7</a:t>
            </a:r>
          </a:p>
          <a:p>
            <a:pPr>
              <a:buAutoNum type="arabicPeriod" startAt="6"/>
            </a:pPr>
            <a:r>
              <a:rPr lang="en-US" sz="2300" baseline="0" dirty="0"/>
              <a:t>Child abandonment and infanticide common. Children often raised by slaves.</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2582158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2988" y="1405265"/>
            <a:ext cx="7561262" cy="523220"/>
          </a:xfrm>
        </p:spPr>
        <p:txBody>
          <a:bodyPr>
            <a:spAutoFit/>
          </a:bodyPr>
          <a:lstStyle/>
          <a:p>
            <a:r>
              <a:rPr kumimoji="0" lang="en-US" sz="2800" b="1" i="0" u="none" strike="noStrike" kern="0" cap="none" spc="0" normalizeH="0" baseline="0" noProof="0" dirty="0">
                <a:ln>
                  <a:noFill/>
                </a:ln>
                <a:solidFill>
                  <a:srgbClr val="000000"/>
                </a:solidFill>
                <a:effectLst/>
                <a:uLnTx/>
                <a:uFillTx/>
                <a:latin typeface="Tahoma" pitchFamily="34" charset="0"/>
                <a:ea typeface="+mj-ea"/>
                <a:cs typeface="+mj-cs"/>
              </a:rPr>
              <a:t>Rome</a:t>
            </a:r>
            <a:endParaRPr lang="en-US" sz="28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971550" y="2060575"/>
            <a:ext cx="7561263" cy="3847207"/>
          </a:xfrm>
        </p:spPr>
        <p:txBody>
          <a:bodyPr>
            <a:spAutoFit/>
          </a:bodyPr>
          <a:lstStyle/>
          <a:p>
            <a:pPr>
              <a:buFont typeface="Wingdings" pitchFamily="2" charset="2"/>
              <a:buChar char="Ø"/>
            </a:pPr>
            <a:r>
              <a:rPr lang="en-US" sz="2800" b="1" baseline="0" dirty="0"/>
              <a:t>City of degeneracy and cruelty.</a:t>
            </a:r>
          </a:p>
          <a:p>
            <a:pPr marL="0" indent="0">
              <a:buNone/>
            </a:pPr>
            <a:r>
              <a:rPr lang="en-US" sz="2400" dirty="0"/>
              <a:t>7</a:t>
            </a:r>
            <a:r>
              <a:rPr lang="en-US" sz="2400" baseline="0" dirty="0"/>
              <a:t>. Abortion common in Rome.</a:t>
            </a:r>
          </a:p>
          <a:p>
            <a:pPr>
              <a:buNone/>
            </a:pPr>
            <a:r>
              <a:rPr lang="en-US" sz="2400" dirty="0"/>
              <a:t>8</a:t>
            </a:r>
            <a:r>
              <a:rPr lang="en-US" sz="2400" baseline="0" dirty="0"/>
              <a:t>. 	Entertainment brutal … Gladiator games.</a:t>
            </a:r>
          </a:p>
          <a:p>
            <a:pPr>
              <a:buNone/>
            </a:pPr>
            <a:r>
              <a:rPr lang="en-US" sz="2400" dirty="0"/>
              <a:t>9</a:t>
            </a:r>
            <a:r>
              <a:rPr lang="en-US" sz="2400" baseline="0" dirty="0"/>
              <a:t>.	 Emperors moral reprobates.</a:t>
            </a:r>
          </a:p>
          <a:p>
            <a:pPr>
              <a:buNone/>
            </a:pPr>
            <a:r>
              <a:rPr lang="en-US" sz="2400" baseline="0" dirty="0"/>
              <a:t>	a.	Nero (54-68 AD) Before he was thirty had poisoned his rival, caused his mother and first wife to be assassinated among other things … his cruelty knew no bounds.</a:t>
            </a:r>
          </a:p>
          <a:p>
            <a:pPr>
              <a:buNone/>
            </a:pPr>
            <a:r>
              <a:rPr lang="en-US" sz="2400" dirty="0"/>
              <a:t>10</a:t>
            </a:r>
            <a:r>
              <a:rPr lang="en-US" sz="2400" baseline="0" dirty="0"/>
              <a:t>. Suicide common.</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3899616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2988" y="1302935"/>
            <a:ext cx="7561262" cy="1077218"/>
          </a:xfrm>
        </p:spPr>
        <p:txBody>
          <a:bodyPr>
            <a:spAutoFit/>
          </a:bodyPr>
          <a:lstStyle/>
          <a:p>
            <a:r>
              <a:rPr kumimoji="0" lang="en-US" sz="3200" b="1" i="0" u="none" strike="noStrike" kern="0" cap="none" spc="0" normalizeH="0" baseline="0" noProof="0" dirty="0">
                <a:ln>
                  <a:noFill/>
                </a:ln>
                <a:effectLst/>
                <a:uLnTx/>
                <a:uFillTx/>
                <a:latin typeface="Tahoma" pitchFamily="34" charset="0"/>
                <a:ea typeface="+mj-ea"/>
                <a:cs typeface="+mj-cs"/>
              </a:rPr>
              <a:t>Rome:</a:t>
            </a:r>
            <a:r>
              <a:rPr lang="en-US" sz="3200" baseline="0" dirty="0"/>
              <a:t> What Caused The Gospel To Succeed In Such A Place?</a:t>
            </a:r>
            <a:endParaRPr lang="en-US" sz="32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1042988" y="2431026"/>
            <a:ext cx="7921500" cy="4056495"/>
          </a:xfrm>
        </p:spPr>
        <p:txBody>
          <a:bodyPr>
            <a:spAutoFit/>
          </a:bodyPr>
          <a:lstStyle/>
          <a:p>
            <a:r>
              <a:rPr lang="en-US" sz="2800" baseline="0" dirty="0"/>
              <a:t>The Greek language.</a:t>
            </a:r>
          </a:p>
          <a:p>
            <a:r>
              <a:rPr lang="en-US" sz="2800" baseline="0" dirty="0"/>
              <a:t>Rome was literally the crossroads of the world.</a:t>
            </a:r>
          </a:p>
          <a:p>
            <a:r>
              <a:rPr lang="en-US" sz="2800" baseline="0" dirty="0"/>
              <a:t>The availability and ease of travel. (7,000 miles of roads)</a:t>
            </a:r>
          </a:p>
          <a:p>
            <a:r>
              <a:rPr lang="en-US" sz="2800" baseline="0" dirty="0"/>
              <a:t>Rome’s tolerance of other religions.</a:t>
            </a:r>
          </a:p>
          <a:p>
            <a:r>
              <a:rPr lang="en-US" sz="2800" baseline="0" dirty="0"/>
              <a:t>The influence of Roman philosophers.</a:t>
            </a:r>
          </a:p>
          <a:p>
            <a:r>
              <a:rPr lang="en-US" sz="2800" dirty="0"/>
              <a:t>Power of the gospel. Romans 1:16</a:t>
            </a:r>
          </a:p>
          <a:p>
            <a:r>
              <a:rPr lang="en-US" sz="2800" i="1" dirty="0"/>
              <a:t>“Fullness of times.” </a:t>
            </a:r>
            <a:r>
              <a:rPr lang="en-US" sz="2800" dirty="0"/>
              <a:t>Galatians 4:4</a:t>
            </a:r>
            <a:endParaRPr lang="en-US" sz="2000" b="1" baseline="0" dirty="0"/>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2759055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2988" y="1549156"/>
            <a:ext cx="7561262" cy="584775"/>
          </a:xfrm>
        </p:spPr>
        <p:txBody>
          <a:bodyPr>
            <a:spAutoFit/>
          </a:bodyPr>
          <a:lstStyle/>
          <a:p>
            <a:r>
              <a:rPr kumimoji="0" lang="en-US" sz="3200" b="1" i="0" u="none" strike="noStrike" kern="0" cap="none" spc="0" normalizeH="0" baseline="0" noProof="0" dirty="0">
                <a:ln>
                  <a:noFill/>
                </a:ln>
                <a:effectLst/>
                <a:uLnTx/>
                <a:uFillTx/>
                <a:latin typeface="Tahoma" pitchFamily="34" charset="0"/>
                <a:ea typeface="+mj-ea"/>
                <a:cs typeface="+mj-cs"/>
              </a:rPr>
              <a:t>The Church In Rome</a:t>
            </a:r>
            <a:endParaRPr lang="en-US" sz="32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1042988" y="2060848"/>
            <a:ext cx="7849492" cy="4745915"/>
          </a:xfrm>
        </p:spPr>
        <p:txBody>
          <a:bodyPr>
            <a:spAutoFit/>
          </a:bodyPr>
          <a:lstStyle/>
          <a:p>
            <a:pPr>
              <a:buNone/>
            </a:pPr>
            <a:r>
              <a:rPr lang="en-US" sz="2800" baseline="0" dirty="0"/>
              <a:t>No information regarding the beginning of the church in Rome.</a:t>
            </a:r>
          </a:p>
          <a:p>
            <a:pPr>
              <a:buNone/>
            </a:pPr>
            <a:r>
              <a:rPr lang="en-US" sz="2800" baseline="0" dirty="0"/>
              <a:t>	1.	Peter (Cephas – Syriac) did not start the church in Rome.</a:t>
            </a:r>
          </a:p>
          <a:p>
            <a:pPr>
              <a:buNone/>
            </a:pPr>
            <a:r>
              <a:rPr lang="en-US" sz="2800" baseline="0" dirty="0"/>
              <a:t>	2.	He was in Jerusalem as late as 52 AD. Acts 15:7; cf. Acts 8:1; cf. Galatians 1:18; 2:11</a:t>
            </a:r>
          </a:p>
          <a:p>
            <a:pPr>
              <a:buNone/>
            </a:pPr>
            <a:r>
              <a:rPr lang="en-US" sz="2800" baseline="0" dirty="0"/>
              <a:t>	3.	In 57 AD he is reported to be traveling with his wife. 1 Corinthians 9:5</a:t>
            </a:r>
          </a:p>
          <a:p>
            <a:pPr>
              <a:buNone/>
            </a:pPr>
            <a:r>
              <a:rPr lang="en-US" sz="2800" baseline="0" dirty="0"/>
              <a:t>	4.	He was not in Rome when Paul wrote the Roman letter. 58 AD</a:t>
            </a:r>
            <a:endParaRPr lang="en-US" sz="2800" dirty="0"/>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269111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2988" y="1549156"/>
            <a:ext cx="7561262" cy="584775"/>
          </a:xfrm>
        </p:spPr>
        <p:txBody>
          <a:bodyPr>
            <a:spAutoFit/>
          </a:bodyPr>
          <a:lstStyle/>
          <a:p>
            <a:r>
              <a:rPr kumimoji="0" lang="en-US" sz="3200" b="1" i="0" u="none" strike="noStrike" kern="0" cap="none" spc="0" normalizeH="0" baseline="0" noProof="0" dirty="0">
                <a:ln>
                  <a:noFill/>
                </a:ln>
                <a:effectLst/>
                <a:uLnTx/>
                <a:uFillTx/>
                <a:latin typeface="Tahoma" pitchFamily="34" charset="0"/>
                <a:ea typeface="+mj-ea"/>
                <a:cs typeface="+mj-cs"/>
              </a:rPr>
              <a:t>The Church In Rome</a:t>
            </a:r>
            <a:endParaRPr lang="en-US" sz="32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1042988" y="2131714"/>
            <a:ext cx="7849492" cy="4475071"/>
          </a:xfrm>
        </p:spPr>
        <p:txBody>
          <a:bodyPr>
            <a:spAutoFit/>
          </a:bodyPr>
          <a:lstStyle/>
          <a:p>
            <a:pPr>
              <a:buNone/>
            </a:pPr>
            <a:r>
              <a:rPr lang="en-US" sz="2800" baseline="0" dirty="0"/>
              <a:t>5.	He was not in Rome when Paul wrote the prison epistles. 61-63 AD.</a:t>
            </a:r>
          </a:p>
          <a:p>
            <a:pPr>
              <a:buNone/>
            </a:pPr>
            <a:r>
              <a:rPr lang="en-US" sz="2800" baseline="0" dirty="0"/>
              <a:t>6.	He was not in Rome when Paul wrote his last epistle. 66-67 AD.</a:t>
            </a:r>
          </a:p>
          <a:p>
            <a:pPr marL="514350" indent="-514350">
              <a:buAutoNum type="arabicPeriod" startAt="7"/>
            </a:pPr>
            <a:r>
              <a:rPr lang="en-US" sz="2800" baseline="0" dirty="0"/>
              <a:t>This leaves no time for him to have established the church there.</a:t>
            </a:r>
          </a:p>
          <a:p>
            <a:pPr marL="857250" lvl="1" indent="-457200"/>
            <a:r>
              <a:rPr lang="en-US" sz="2400" b="0" i="1" baseline="0" dirty="0"/>
              <a:t>“Strangers of Rome” </a:t>
            </a:r>
            <a:r>
              <a:rPr lang="en-US" sz="2400" b="0" baseline="0" dirty="0"/>
              <a:t>were present on the Day of Pentecost. Acts 2:10</a:t>
            </a:r>
          </a:p>
          <a:p>
            <a:pPr marL="801688" lvl="1" indent="-344488"/>
            <a:r>
              <a:rPr lang="en-US" sz="2400" b="0" baseline="0" dirty="0"/>
              <a:t>Perhaps some of Paul’s own Gentile converts began the church there as they traveled to Rome.</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620956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3608" y="1405042"/>
            <a:ext cx="7561262" cy="584775"/>
          </a:xfrm>
        </p:spPr>
        <p:txBody>
          <a:bodyPr>
            <a:spAutoFit/>
          </a:bodyPr>
          <a:lstStyle/>
          <a:p>
            <a:r>
              <a:rPr kumimoji="0" lang="en-US" sz="3200" b="1" i="0" u="none" strike="noStrike" kern="0" cap="none" spc="0" normalizeH="0" baseline="0" noProof="0" dirty="0">
                <a:ln>
                  <a:noFill/>
                </a:ln>
                <a:effectLst/>
                <a:uLnTx/>
                <a:uFillTx/>
                <a:latin typeface="Tahoma" pitchFamily="34" charset="0"/>
                <a:ea typeface="+mj-ea"/>
                <a:cs typeface="+mj-cs"/>
              </a:rPr>
              <a:t>The Church In Rome</a:t>
            </a:r>
            <a:endParaRPr lang="en-US" sz="32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1187624" y="1988840"/>
            <a:ext cx="7849492" cy="4376583"/>
          </a:xfrm>
        </p:spPr>
        <p:txBody>
          <a:bodyPr>
            <a:spAutoFit/>
          </a:bodyPr>
          <a:lstStyle/>
          <a:p>
            <a:r>
              <a:rPr lang="en-US" sz="2400" dirty="0"/>
              <a:t>Suggested by the fact that Paul sends greetings to no less than 26 brethren, all with Gentile names. Some of whom were his own converts from Achaia, some his kinsmen, and others with whom he had previously labored and become closely attached.</a:t>
            </a:r>
            <a:endParaRPr lang="en-US" sz="2400" b="1" dirty="0"/>
          </a:p>
          <a:p>
            <a:r>
              <a:rPr lang="en-US" sz="2400" i="1" dirty="0"/>
              <a:t>“First I thank my God through Jesus Christ for you all, that your faith is proclaimed throughout the whole world.”</a:t>
            </a:r>
            <a:r>
              <a:rPr lang="en-US" sz="2400" dirty="0"/>
              <a:t> (Romans 1:8)</a:t>
            </a:r>
          </a:p>
          <a:p>
            <a:pPr>
              <a:buNone/>
            </a:pPr>
            <a:endParaRPr lang="en-US" sz="2400" dirty="0"/>
          </a:p>
          <a:p>
            <a:pPr>
              <a:buFont typeface="Wingdings" panose="05000000000000000000" pitchFamily="2" charset="2"/>
              <a:buChar char="Ø"/>
            </a:pPr>
            <a:r>
              <a:rPr lang="en-US" sz="2400" dirty="0"/>
              <a:t>Yet something said about its existence.</a:t>
            </a:r>
            <a:br>
              <a:rPr lang="en-US" sz="2400" dirty="0"/>
            </a:br>
            <a:r>
              <a:rPr lang="en-US" sz="2400" dirty="0"/>
              <a:t>cf. Acts 28:13-16</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36554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5B4A-9F8B-434E-9862-0F920FB98D4C}"/>
              </a:ext>
            </a:extLst>
          </p:cNvPr>
          <p:cNvSpPr>
            <a:spLocks noGrp="1"/>
          </p:cNvSpPr>
          <p:nvPr>
            <p:ph type="title"/>
          </p:nvPr>
        </p:nvSpPr>
        <p:spPr>
          <a:xfrm>
            <a:off x="1043608" y="1268760"/>
            <a:ext cx="7561262" cy="857339"/>
          </a:xfrm>
        </p:spPr>
        <p:txBody>
          <a:bodyPr>
            <a:spAutoFit/>
          </a:bodyPr>
          <a:lstStyle/>
          <a:p>
            <a:r>
              <a:rPr lang="en-US" sz="4800" baseline="0" dirty="0"/>
              <a:t>Lessons To Be Learned.</a:t>
            </a:r>
            <a:endParaRPr lang="en-US" sz="2800" dirty="0"/>
          </a:p>
        </p:txBody>
      </p:sp>
      <p:sp>
        <p:nvSpPr>
          <p:cNvPr id="3" name="Content Placeholder 2">
            <a:extLst>
              <a:ext uri="{FF2B5EF4-FFF2-40B4-BE49-F238E27FC236}">
                <a16:creationId xmlns:a16="http://schemas.microsoft.com/office/drawing/2014/main" id="{F36B620E-46B4-48C6-BC18-A09C3CE2E431}"/>
              </a:ext>
            </a:extLst>
          </p:cNvPr>
          <p:cNvSpPr>
            <a:spLocks noGrp="1"/>
          </p:cNvSpPr>
          <p:nvPr>
            <p:ph idx="1"/>
          </p:nvPr>
        </p:nvSpPr>
        <p:spPr>
          <a:xfrm>
            <a:off x="899592" y="2159917"/>
            <a:ext cx="7970638" cy="3797963"/>
          </a:xfrm>
        </p:spPr>
        <p:txBody>
          <a:bodyPr wrap="square">
            <a:spAutoFit/>
          </a:bodyPr>
          <a:lstStyle/>
          <a:p>
            <a:pPr>
              <a:buFont typeface="Wingdings" panose="05000000000000000000" pitchFamily="2" charset="2"/>
              <a:buChar char="Ø"/>
            </a:pPr>
            <a:r>
              <a:rPr lang="en-US" sz="2800" dirty="0"/>
              <a:t>Gospel is for all. Romans 1:16; chapters 1, 2, 3 </a:t>
            </a:r>
          </a:p>
          <a:p>
            <a:pPr>
              <a:buFont typeface="Wingdings" panose="05000000000000000000" pitchFamily="2" charset="2"/>
              <a:buChar char="Ø"/>
            </a:pPr>
            <a:r>
              <a:rPr lang="en-US" sz="2800" dirty="0"/>
              <a:t>Even under the most adverse conditions. What unfavorable conditions exist today that did not exist in first century Rome?</a:t>
            </a:r>
          </a:p>
          <a:p>
            <a:pPr marL="0" indent="0">
              <a:buNone/>
            </a:pPr>
            <a:endParaRPr lang="en-US" sz="2800" dirty="0"/>
          </a:p>
          <a:p>
            <a:pPr>
              <a:buFont typeface="Wingdings" panose="05000000000000000000" pitchFamily="2" charset="2"/>
              <a:buChar char="Ø"/>
            </a:pPr>
            <a:r>
              <a:rPr lang="en-US" sz="2800" dirty="0"/>
              <a:t>The church can exist and be faithful when society surrounds it with the most immoral and worldly conditions.</a:t>
            </a:r>
          </a:p>
        </p:txBody>
      </p:sp>
      <p:sp>
        <p:nvSpPr>
          <p:cNvPr id="4" name="TextBox 3">
            <a:extLst>
              <a:ext uri="{FF2B5EF4-FFF2-40B4-BE49-F238E27FC236}">
                <a16:creationId xmlns:a16="http://schemas.microsoft.com/office/drawing/2014/main" id="{65EB57BD-66F2-4940-9689-DA85A9E04D34}"/>
              </a:ext>
            </a:extLst>
          </p:cNvPr>
          <p:cNvSpPr txBox="1"/>
          <p:nvPr/>
        </p:nvSpPr>
        <p:spPr>
          <a:xfrm>
            <a:off x="5652120" y="6597352"/>
            <a:ext cx="3491880" cy="276999"/>
          </a:xfrm>
          <a:prstGeom prst="rect">
            <a:avLst/>
          </a:prstGeom>
          <a:noFill/>
        </p:spPr>
        <p:txBody>
          <a:bodyPr wrap="square">
            <a:spAutoFit/>
          </a:bodyPr>
          <a:lstStyle/>
          <a:p>
            <a:r>
              <a:rPr lang="en-US" sz="1200" dirty="0"/>
              <a:t>https://poweredtemplate.com/03886/0/index.html</a:t>
            </a:r>
          </a:p>
        </p:txBody>
      </p:sp>
    </p:spTree>
    <p:extLst>
      <p:ext uri="{BB962C8B-B14F-4D97-AF65-F5344CB8AC3E}">
        <p14:creationId xmlns:p14="http://schemas.microsoft.com/office/powerpoint/2010/main" val="3467003566"/>
      </p:ext>
    </p:extLst>
  </p:cSld>
  <p:clrMapOvr>
    <a:masterClrMapping/>
  </p:clrMapOvr>
</p:sld>
</file>

<file path=ppt/theme/theme1.xml><?xml version="1.0" encoding="utf-8"?>
<a:theme xmlns:a="http://schemas.openxmlformats.org/drawingml/2006/main" name="template">
  <a:themeElements>
    <a:clrScheme name="template 13">
      <a:dk1>
        <a:srgbClr val="4D4D4D"/>
      </a:dk1>
      <a:lt1>
        <a:srgbClr val="FFFFFF"/>
      </a:lt1>
      <a:dk2>
        <a:srgbClr val="000000"/>
      </a:dk2>
      <a:lt2>
        <a:srgbClr val="043000"/>
      </a:lt2>
      <a:accent1>
        <a:srgbClr val="33A900"/>
      </a:accent1>
      <a:accent2>
        <a:srgbClr val="525B56"/>
      </a:accent2>
      <a:accent3>
        <a:srgbClr val="FFFFFF"/>
      </a:accent3>
      <a:accent4>
        <a:srgbClr val="404040"/>
      </a:accent4>
      <a:accent5>
        <a:srgbClr val="ADD1AA"/>
      </a:accent5>
      <a:accent6>
        <a:srgbClr val="49524D"/>
      </a:accent6>
      <a:hlink>
        <a:srgbClr val="747D79"/>
      </a:hlink>
      <a:folHlink>
        <a:srgbClr val="EAEAEA"/>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000000"/>
        </a:dk2>
        <a:lt2>
          <a:srgbClr val="6E6046"/>
        </a:lt2>
        <a:accent1>
          <a:srgbClr val="B69E77"/>
        </a:accent1>
        <a:accent2>
          <a:srgbClr val="9E280E"/>
        </a:accent2>
        <a:accent3>
          <a:srgbClr val="FFFFFF"/>
        </a:accent3>
        <a:accent4>
          <a:srgbClr val="404040"/>
        </a:accent4>
        <a:accent5>
          <a:srgbClr val="D7CCBD"/>
        </a:accent5>
        <a:accent6>
          <a:srgbClr val="8F230C"/>
        </a:accent6>
        <a:hlink>
          <a:srgbClr val="FFC6A4"/>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6E6046"/>
        </a:lt2>
        <a:accent1>
          <a:srgbClr val="B69E77"/>
        </a:accent1>
        <a:accent2>
          <a:srgbClr val="9E280E"/>
        </a:accent2>
        <a:accent3>
          <a:srgbClr val="FFFFFF"/>
        </a:accent3>
        <a:accent4>
          <a:srgbClr val="404040"/>
        </a:accent4>
        <a:accent5>
          <a:srgbClr val="D7CCBD"/>
        </a:accent5>
        <a:accent6>
          <a:srgbClr val="8F230C"/>
        </a:accent6>
        <a:hlink>
          <a:srgbClr val="E1C6A4"/>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532F3C"/>
        </a:lt2>
        <a:accent1>
          <a:srgbClr val="CDC09A"/>
        </a:accent1>
        <a:accent2>
          <a:srgbClr val="AC9F55"/>
        </a:accent2>
        <a:accent3>
          <a:srgbClr val="FFFFFF"/>
        </a:accent3>
        <a:accent4>
          <a:srgbClr val="404040"/>
        </a:accent4>
        <a:accent5>
          <a:srgbClr val="E3DCCA"/>
        </a:accent5>
        <a:accent6>
          <a:srgbClr val="9B904C"/>
        </a:accent6>
        <a:hlink>
          <a:srgbClr val="DBD3C7"/>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064300"/>
        </a:lt2>
        <a:accent1>
          <a:srgbClr val="AC927F"/>
        </a:accent1>
        <a:accent2>
          <a:srgbClr val="3AAE00"/>
        </a:accent2>
        <a:accent3>
          <a:srgbClr val="FFFFFF"/>
        </a:accent3>
        <a:accent4>
          <a:srgbClr val="404040"/>
        </a:accent4>
        <a:accent5>
          <a:srgbClr val="D2C7C0"/>
        </a:accent5>
        <a:accent6>
          <a:srgbClr val="349D00"/>
        </a:accent6>
        <a:hlink>
          <a:srgbClr val="D2B8A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033100"/>
        </a:lt2>
        <a:accent1>
          <a:srgbClr val="2F9400"/>
        </a:accent1>
        <a:accent2>
          <a:srgbClr val="6C838B"/>
        </a:accent2>
        <a:accent3>
          <a:srgbClr val="FFFFFF"/>
        </a:accent3>
        <a:accent4>
          <a:srgbClr val="404040"/>
        </a:accent4>
        <a:accent5>
          <a:srgbClr val="ADC8AA"/>
        </a:accent5>
        <a:accent6>
          <a:srgbClr val="61767D"/>
        </a:accent6>
        <a:hlink>
          <a:srgbClr val="996E68"/>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063B00"/>
        </a:lt2>
        <a:accent1>
          <a:srgbClr val="33A800"/>
        </a:accent1>
        <a:accent2>
          <a:srgbClr val="B26D33"/>
        </a:accent2>
        <a:accent3>
          <a:srgbClr val="FFFFFF"/>
        </a:accent3>
        <a:accent4>
          <a:srgbClr val="404040"/>
        </a:accent4>
        <a:accent5>
          <a:srgbClr val="ADD1AA"/>
        </a:accent5>
        <a:accent6>
          <a:srgbClr val="A1622D"/>
        </a:accent6>
        <a:hlink>
          <a:srgbClr val="CE793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224700"/>
        </a:lt2>
        <a:accent1>
          <a:srgbClr val="68A500"/>
        </a:accent1>
        <a:accent2>
          <a:srgbClr val="8CB400"/>
        </a:accent2>
        <a:accent3>
          <a:srgbClr val="FFFFFF"/>
        </a:accent3>
        <a:accent4>
          <a:srgbClr val="404040"/>
        </a:accent4>
        <a:accent5>
          <a:srgbClr val="B9CFAA"/>
        </a:accent5>
        <a:accent6>
          <a:srgbClr val="7EA300"/>
        </a:accent6>
        <a:hlink>
          <a:srgbClr val="DC888D"/>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224700"/>
        </a:lt2>
        <a:accent1>
          <a:srgbClr val="68A500"/>
        </a:accent1>
        <a:accent2>
          <a:srgbClr val="8CB400"/>
        </a:accent2>
        <a:accent3>
          <a:srgbClr val="FFFFFF"/>
        </a:accent3>
        <a:accent4>
          <a:srgbClr val="404040"/>
        </a:accent4>
        <a:accent5>
          <a:srgbClr val="B9CFAA"/>
        </a:accent5>
        <a:accent6>
          <a:srgbClr val="7EA300"/>
        </a:accent6>
        <a:hlink>
          <a:srgbClr val="C0C425"/>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265400"/>
        </a:lt2>
        <a:accent1>
          <a:srgbClr val="37A091"/>
        </a:accent1>
        <a:accent2>
          <a:srgbClr val="CC8587"/>
        </a:accent2>
        <a:accent3>
          <a:srgbClr val="FFFFFF"/>
        </a:accent3>
        <a:accent4>
          <a:srgbClr val="404040"/>
        </a:accent4>
        <a:accent5>
          <a:srgbClr val="AECDC7"/>
        </a:accent5>
        <a:accent6>
          <a:srgbClr val="B9787A"/>
        </a:accent6>
        <a:hlink>
          <a:srgbClr val="FCE46D"/>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546715"/>
        </a:lt2>
        <a:accent1>
          <a:srgbClr val="EF733A"/>
        </a:accent1>
        <a:accent2>
          <a:srgbClr val="C1D72E"/>
        </a:accent2>
        <a:accent3>
          <a:srgbClr val="FFFFFF"/>
        </a:accent3>
        <a:accent4>
          <a:srgbClr val="404040"/>
        </a:accent4>
        <a:accent5>
          <a:srgbClr val="F6BCAE"/>
        </a:accent5>
        <a:accent6>
          <a:srgbClr val="AFC329"/>
        </a:accent6>
        <a:hlink>
          <a:srgbClr val="F19545"/>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406910"/>
        </a:lt2>
        <a:accent1>
          <a:srgbClr val="D04611"/>
        </a:accent1>
        <a:accent2>
          <a:srgbClr val="77BB0F"/>
        </a:accent2>
        <a:accent3>
          <a:srgbClr val="FFFFFF"/>
        </a:accent3>
        <a:accent4>
          <a:srgbClr val="404040"/>
        </a:accent4>
        <a:accent5>
          <a:srgbClr val="E4B0AA"/>
        </a:accent5>
        <a:accent6>
          <a:srgbClr val="6BA90C"/>
        </a:accent6>
        <a:hlink>
          <a:srgbClr val="6CA2C7"/>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4D4D4D"/>
        </a:dk1>
        <a:lt1>
          <a:srgbClr val="FFFFFF"/>
        </a:lt1>
        <a:dk2>
          <a:srgbClr val="000000"/>
        </a:dk2>
        <a:lt2>
          <a:srgbClr val="102214"/>
        </a:lt2>
        <a:accent1>
          <a:srgbClr val="457136"/>
        </a:accent1>
        <a:accent2>
          <a:srgbClr val="599B51"/>
        </a:accent2>
        <a:accent3>
          <a:srgbClr val="FFFFFF"/>
        </a:accent3>
        <a:accent4>
          <a:srgbClr val="404040"/>
        </a:accent4>
        <a:accent5>
          <a:srgbClr val="B0BBAE"/>
        </a:accent5>
        <a:accent6>
          <a:srgbClr val="508C49"/>
        </a:accent6>
        <a:hlink>
          <a:srgbClr val="78A552"/>
        </a:hlink>
        <a:folHlink>
          <a:srgbClr val="EAEAEA"/>
        </a:folHlink>
      </a:clrScheme>
      <a:clrMap bg1="lt1" tx1="dk1" bg2="lt2" tx2="dk2" accent1="accent1" accent2="accent2" accent3="accent3" accent4="accent4" accent5="accent5" accent6="accent6" hlink="hlink" folHlink="folHlink"/>
    </a:extraClrScheme>
    <a:extraClrScheme>
      <a:clrScheme name="template 13">
        <a:dk1>
          <a:srgbClr val="4D4D4D"/>
        </a:dk1>
        <a:lt1>
          <a:srgbClr val="FFFFFF"/>
        </a:lt1>
        <a:dk2>
          <a:srgbClr val="000000"/>
        </a:dk2>
        <a:lt2>
          <a:srgbClr val="043000"/>
        </a:lt2>
        <a:accent1>
          <a:srgbClr val="33A900"/>
        </a:accent1>
        <a:accent2>
          <a:srgbClr val="525B56"/>
        </a:accent2>
        <a:accent3>
          <a:srgbClr val="FFFFFF"/>
        </a:accent3>
        <a:accent4>
          <a:srgbClr val="404040"/>
        </a:accent4>
        <a:accent5>
          <a:srgbClr val="ADD1AA"/>
        </a:accent5>
        <a:accent6>
          <a:srgbClr val="49524D"/>
        </a:accent6>
        <a:hlink>
          <a:srgbClr val="747D79"/>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TotalTime>
  <Words>985</Words>
  <Application>Microsoft Office PowerPoint</Application>
  <PresentationFormat>On-screen Show (4:3)</PresentationFormat>
  <Paragraphs>86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Tahoma</vt:lpstr>
      <vt:lpstr>Wingdings</vt:lpstr>
      <vt:lpstr>template</vt:lpstr>
      <vt:lpstr>Saints In Caesar’s Household</vt:lpstr>
      <vt:lpstr>Rome</vt:lpstr>
      <vt:lpstr>Rome</vt:lpstr>
      <vt:lpstr>Rome</vt:lpstr>
      <vt:lpstr>Rome: What Caused The Gospel To Succeed In Such A Place?</vt:lpstr>
      <vt:lpstr>The Church In Rome</vt:lpstr>
      <vt:lpstr>The Church In Rome</vt:lpstr>
      <vt:lpstr>The Church In Rome</vt:lpstr>
      <vt:lpstr>Lessons To Be Learned.</vt:lpstr>
      <vt:lpstr>Lessons To Be Learned.</vt:lpstr>
      <vt:lpstr>Lessons To Be Learned.</vt:lpstr>
      <vt:lpstr>Lessons To Be Learned.</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Saints In Caesar's Household (2)</dc:title>
  <dc:creator>Micky Galloway</dc:creator>
  <cp:lastModifiedBy>Richard Lidh</cp:lastModifiedBy>
  <cp:revision>86</cp:revision>
  <cp:lastPrinted>2021-03-20T23:38:21Z</cp:lastPrinted>
  <dcterms:created xsi:type="dcterms:W3CDTF">2006-06-13T13:03:30Z</dcterms:created>
  <dcterms:modified xsi:type="dcterms:W3CDTF">2021-03-20T23:38:29Z</dcterms:modified>
</cp:coreProperties>
</file>